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68" r:id="rId4"/>
    <p:sldId id="269" r:id="rId5"/>
    <p:sldId id="270" r:id="rId6"/>
    <p:sldId id="272" r:id="rId7"/>
    <p:sldId id="256" r:id="rId8"/>
    <p:sldId id="258" r:id="rId9"/>
    <p:sldId id="259" r:id="rId10"/>
    <p:sldId id="260" r:id="rId11"/>
    <p:sldId id="261" r:id="rId12"/>
    <p:sldId id="262" r:id="rId13"/>
    <p:sldId id="257" r:id="rId14"/>
    <p:sldId id="263" r:id="rId15"/>
    <p:sldId id="264" r:id="rId16"/>
    <p:sldId id="265" r:id="rId17"/>
    <p:sldId id="266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3D5-0E28-42C2-AACB-9BDE6B2344F5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E4EC-F5ED-47CD-A956-BA1A791C9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3D5-0E28-42C2-AACB-9BDE6B2344F5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E4EC-F5ED-47CD-A956-BA1A791C9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42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3D5-0E28-42C2-AACB-9BDE6B2344F5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E4EC-F5ED-47CD-A956-BA1A791C9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70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3D5-0E28-42C2-AACB-9BDE6B2344F5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E4EC-F5ED-47CD-A956-BA1A791C9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83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3D5-0E28-42C2-AACB-9BDE6B2344F5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E4EC-F5ED-47CD-A956-BA1A791C9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57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3D5-0E28-42C2-AACB-9BDE6B2344F5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E4EC-F5ED-47CD-A956-BA1A791C9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29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3D5-0E28-42C2-AACB-9BDE6B2344F5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E4EC-F5ED-47CD-A956-BA1A791C9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00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3D5-0E28-42C2-AACB-9BDE6B2344F5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E4EC-F5ED-47CD-A956-BA1A791C9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46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3D5-0E28-42C2-AACB-9BDE6B2344F5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E4EC-F5ED-47CD-A956-BA1A791C9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30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3D5-0E28-42C2-AACB-9BDE6B2344F5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E4EC-F5ED-47CD-A956-BA1A791C9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06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3D5-0E28-42C2-AACB-9BDE6B2344F5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E4EC-F5ED-47CD-A956-BA1A791C9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96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B3D5-0E28-42C2-AACB-9BDE6B2344F5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E4EC-F5ED-47CD-A956-BA1A791C9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78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07" y="214490"/>
            <a:ext cx="4158641" cy="6436832"/>
          </a:xfrm>
        </p:spPr>
      </p:pic>
    </p:spTree>
    <p:extLst>
      <p:ext uri="{BB962C8B-B14F-4D97-AF65-F5344CB8AC3E}">
        <p14:creationId xmlns:p14="http://schemas.microsoft.com/office/powerpoint/2010/main" val="162815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754" y="998171"/>
            <a:ext cx="10515600" cy="1325563"/>
          </a:xfrm>
        </p:spPr>
        <p:txBody>
          <a:bodyPr/>
          <a:lstStyle/>
          <a:p>
            <a:r>
              <a:rPr lang="pt-BR" dirty="0"/>
              <a:t>t</a:t>
            </a:r>
            <a:r>
              <a:rPr lang="pt-BR" dirty="0" smtClean="0"/>
              <a:t>ítulo pergunta,</a:t>
            </a:r>
            <a:br>
              <a:rPr lang="pt-BR" dirty="0" smtClean="0"/>
            </a:br>
            <a:r>
              <a:rPr lang="pt-BR" dirty="0" smtClean="0"/>
              <a:t>título pode ser que sim, pode ser que não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55631"/>
            <a:ext cx="10515600" cy="3621332"/>
          </a:xfrm>
        </p:spPr>
        <p:txBody>
          <a:bodyPr/>
          <a:lstStyle/>
          <a:p>
            <a:r>
              <a:rPr lang="pt-BR" dirty="0"/>
              <a:t>Como inovar em setores maduros da economia?</a:t>
            </a:r>
          </a:p>
          <a:p>
            <a:r>
              <a:rPr lang="pt-BR" dirty="0"/>
              <a:t>Comparação entre inovação em setores maduros do Brasil e dos EUA </a:t>
            </a:r>
            <a:r>
              <a:rPr lang="pt-BR" dirty="0" smtClean="0"/>
              <a:t>[pode] </a:t>
            </a:r>
            <a:r>
              <a:rPr lang="pt-BR" dirty="0"/>
              <a:t>elucidar </a:t>
            </a:r>
            <a:r>
              <a:rPr lang="pt-BR" dirty="0" smtClean="0"/>
              <a:t>[os </a:t>
            </a:r>
            <a:r>
              <a:rPr lang="pt-BR" dirty="0"/>
              <a:t>caminhos do nosso </a:t>
            </a:r>
            <a:r>
              <a:rPr lang="pt-BR" dirty="0" smtClean="0"/>
              <a:t>país]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Título pergunta é só para revista, jornal semanal, e olhe lá</a:t>
            </a:r>
            <a:br>
              <a:rPr lang="pt-BR" dirty="0" smtClean="0"/>
            </a:br>
            <a:r>
              <a:rPr lang="pt-BR" dirty="0" smtClean="0"/>
              <a:t>“Guerra Civil?” “Diretas Já?”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38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031" y="658202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títulos jornalísticos (na forma)</a:t>
            </a:r>
            <a:br>
              <a:rPr lang="pt-BR" dirty="0" smtClean="0"/>
            </a:br>
            <a:r>
              <a:rPr lang="pt-BR" dirty="0" smtClean="0"/>
              <a:t>ainda que com ruídos de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74985"/>
            <a:ext cx="10515600" cy="4101978"/>
          </a:xfrm>
        </p:spPr>
        <p:txBody>
          <a:bodyPr/>
          <a:lstStyle/>
          <a:p>
            <a:r>
              <a:rPr lang="pt-BR" dirty="0" smtClean="0"/>
              <a:t>[Grandes indústrias] </a:t>
            </a:r>
            <a:r>
              <a:rPr lang="pt-BR" dirty="0"/>
              <a:t>resistem a inovações</a:t>
            </a:r>
          </a:p>
          <a:p>
            <a:r>
              <a:rPr lang="pt-BR" dirty="0"/>
              <a:t>Desafio da inovação é maior para as grandes empresas</a:t>
            </a:r>
          </a:p>
          <a:p>
            <a:r>
              <a:rPr lang="pt-BR" dirty="0"/>
              <a:t>Setores maduros </a:t>
            </a:r>
            <a:r>
              <a:rPr lang="pt-BR" dirty="0" smtClean="0"/>
              <a:t>[investem pouco] </a:t>
            </a:r>
            <a:r>
              <a:rPr lang="pt-BR" dirty="0"/>
              <a:t>em inovação tanto no Brasil quanto nos EUA</a:t>
            </a:r>
          </a:p>
          <a:p>
            <a:r>
              <a:rPr lang="pt-BR" dirty="0"/>
              <a:t>Inovação em setores maduros ainda é tabu no Brasil e EUA</a:t>
            </a:r>
          </a:p>
          <a:p>
            <a:r>
              <a:rPr lang="pt-BR" dirty="0"/>
              <a:t>Líderes de inovação no passado, empresas de setores consolidados </a:t>
            </a:r>
            <a:r>
              <a:rPr lang="pt-BR" dirty="0" smtClean="0"/>
              <a:t>[avançam </a:t>
            </a:r>
            <a:r>
              <a:rPr lang="pt-BR" dirty="0"/>
              <a:t>em marcha </a:t>
            </a:r>
            <a:r>
              <a:rPr lang="pt-BR" dirty="0" smtClean="0"/>
              <a:t>lenta]</a:t>
            </a:r>
            <a:endParaRPr lang="pt-BR" dirty="0"/>
          </a:p>
          <a:p>
            <a:r>
              <a:rPr lang="pt-BR" dirty="0"/>
              <a:t>Inovação </a:t>
            </a:r>
            <a:r>
              <a:rPr lang="pt-BR" dirty="0" smtClean="0"/>
              <a:t>[é desafio] </a:t>
            </a:r>
            <a:r>
              <a:rPr lang="pt-BR" dirty="0"/>
              <a:t>em setores maduros de Brasil e Estados Unidos</a:t>
            </a:r>
          </a:p>
        </p:txBody>
      </p:sp>
    </p:spTree>
    <p:extLst>
      <p:ext uri="{BB962C8B-B14F-4D97-AF65-F5344CB8AC3E}">
        <p14:creationId xmlns:p14="http://schemas.microsoft.com/office/powerpoint/2010/main" val="17958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754" y="951279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risco de extrapolar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43907"/>
            <a:ext cx="10515600" cy="3633055"/>
          </a:xfrm>
        </p:spPr>
        <p:txBody>
          <a:bodyPr/>
          <a:lstStyle/>
          <a:p>
            <a:r>
              <a:rPr lang="pt-BR" dirty="0"/>
              <a:t>O Brasil de 2016 não cria e não produz tecnologia</a:t>
            </a:r>
          </a:p>
          <a:p>
            <a:r>
              <a:rPr lang="pt-BR" dirty="0"/>
              <a:t>Inovação não virá das grandes empresas: pesquisadores debatem setores estratégicos de Brasil e </a:t>
            </a:r>
            <a:r>
              <a:rPr lang="pt-BR" dirty="0" smtClean="0"/>
              <a:t>EUA</a:t>
            </a:r>
          </a:p>
          <a:p>
            <a:r>
              <a:rPr lang="pt-BR" dirty="0"/>
              <a:t>Inovação é aposta de especialistas para alavancar negócios em setores maduros</a:t>
            </a:r>
          </a:p>
        </p:txBody>
      </p:sp>
    </p:spTree>
    <p:extLst>
      <p:ext uri="{BB962C8B-B14F-4D97-AF65-F5344CB8AC3E}">
        <p14:creationId xmlns:p14="http://schemas.microsoft.com/office/powerpoint/2010/main" val="36244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1646" y="468923"/>
            <a:ext cx="10515600" cy="157345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Inovação não deve dominar discussão sobre universidade, defende diretor científico da Fapesp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6477" y="2192215"/>
            <a:ext cx="10515600" cy="42074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i="1" dirty="0" smtClean="0"/>
              <a:t>Carlos Henrique de Brito Cruz participou do seminário internacional “A profissão acadêmica e os desafios da inovação: a experiência internacional nas áreas de engenharia, tecnologias, matemática e ciências”, na Unicamp.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dirty="0" smtClean="0"/>
              <a:t>USP, Unesp e Unicamp obtêm cerca de 5% de seus recursos de contratos com a indústria. Se colocadas entre as 20 universidades americanas com maior montante de receitas provenientes da indústria, a Unicamp estaria em 11ª posição, a Unesp em 14ª e a USP em 16ª.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Segundo Brito, o tema da inovação não deve dominar a discussão sobre universidade e sobre pesquisa. “Não se pode perder de vista que a inovação deve ser relacionada tanto ao desenvolvimento econômico quanto ao desenvolvimento social. Às vezes essas funções funcionam juntas, às vezes não”, disse. </a:t>
            </a:r>
            <a:r>
              <a:rPr lang="pt-BR" b="1" dirty="0" smtClean="0"/>
              <a:t>A importância das universidades é, sobretudo, formar estudantes e promover um estoque de conhecimento em todos os campos, que muitas vezes não terá aplicação imediata.</a:t>
            </a:r>
          </a:p>
          <a:p>
            <a:pPr marL="0" indent="0">
              <a:buNone/>
            </a:pPr>
            <a:endParaRPr lang="pt-BR" i="1" dirty="0"/>
          </a:p>
        </p:txBody>
      </p:sp>
      <p:sp>
        <p:nvSpPr>
          <p:cNvPr id="4" name="Retângulo 3"/>
          <p:cNvSpPr/>
          <p:nvPr/>
        </p:nvSpPr>
        <p:spPr>
          <a:xfrm>
            <a:off x="633046" y="281354"/>
            <a:ext cx="10937631" cy="2743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1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 tipo Evento-na-Unicamp-debate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Ensino superior e inovação são destaques em seminário internacional</a:t>
            </a:r>
          </a:p>
          <a:p>
            <a:r>
              <a:rPr lang="pt-BR" dirty="0"/>
              <a:t>Discussão sobre pesquisa acadêmica e pesquisa aplicada fez parte de Seminário Internacional sobre ensino superior e inovação na Unicamp</a:t>
            </a:r>
          </a:p>
          <a:p>
            <a:r>
              <a:rPr lang="pt-BR" dirty="0"/>
              <a:t>Seminário internacional discute associação entre ensino e inovação</a:t>
            </a:r>
          </a:p>
          <a:p>
            <a:r>
              <a:rPr lang="pt-BR" dirty="0"/>
              <a:t>Ensino superior e inovação são tema de seminário internacional na Unicamp</a:t>
            </a:r>
          </a:p>
          <a:p>
            <a:r>
              <a:rPr lang="pt-BR" dirty="0"/>
              <a:t>Troca de experiências internacionais discute o papel da universidade sobre a inovação</a:t>
            </a:r>
          </a:p>
        </p:txBody>
      </p:sp>
    </p:spTree>
    <p:extLst>
      <p:ext uri="{BB962C8B-B14F-4D97-AF65-F5344CB8AC3E}">
        <p14:creationId xmlns:p14="http://schemas.microsoft.com/office/powerpoint/2010/main" val="37096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3370" y="751987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título tipo artigo acadêmico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27385"/>
            <a:ext cx="10515600" cy="3949578"/>
          </a:xfrm>
        </p:spPr>
        <p:txBody>
          <a:bodyPr/>
          <a:lstStyle/>
          <a:p>
            <a:r>
              <a:rPr lang="pt-BR" dirty="0"/>
              <a:t>Desafios e Memórias do Ensino Superior</a:t>
            </a:r>
          </a:p>
          <a:p>
            <a:r>
              <a:rPr lang="pt-BR" dirty="0"/>
              <a:t>Desafios da profissão acadêmica e o papel da universidade no Brasil de hoje</a:t>
            </a:r>
          </a:p>
          <a:p>
            <a:r>
              <a:rPr lang="pt-BR" dirty="0"/>
              <a:t>Universidades: produção de conhecimento x desenvolvimento econômico</a:t>
            </a:r>
          </a:p>
        </p:txBody>
      </p:sp>
    </p:spTree>
    <p:extLst>
      <p:ext uri="{BB962C8B-B14F-4D97-AF65-F5344CB8AC3E}">
        <p14:creationId xmlns:p14="http://schemas.microsoft.com/office/powerpoint/2010/main" val="40957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477" y="7050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título </a:t>
            </a:r>
            <a:r>
              <a:rPr lang="pt-BR" dirty="0"/>
              <a:t>pergunta</a:t>
            </a:r>
            <a:r>
              <a:rPr lang="pt-BR" dirty="0" smtClean="0"/>
              <a:t>,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propaganda ou extrapolação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74985"/>
            <a:ext cx="10515600" cy="4101977"/>
          </a:xfrm>
        </p:spPr>
        <p:txBody>
          <a:bodyPr>
            <a:normAutofit/>
          </a:bodyPr>
          <a:lstStyle/>
          <a:p>
            <a:r>
              <a:rPr lang="pt-BR" dirty="0" smtClean="0"/>
              <a:t>Em </a:t>
            </a:r>
            <a:r>
              <a:rPr lang="pt-BR" dirty="0"/>
              <a:t>tempos de corte, em que pé a Universidade deve se sustentar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pt-BR" i="1" dirty="0" smtClean="0"/>
              <a:t>Não sei, me diga você</a:t>
            </a:r>
            <a:endParaRPr lang="pt-BR" i="1" dirty="0"/>
          </a:p>
          <a:p>
            <a:r>
              <a:rPr lang="pt-BR" dirty="0"/>
              <a:t>Ensino superior e inovação podem caminhar juntos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pt-BR" i="1" dirty="0"/>
              <a:t>Não sei, me diga você</a:t>
            </a:r>
            <a:endParaRPr lang="pt-BR" dirty="0"/>
          </a:p>
          <a:p>
            <a:r>
              <a:rPr lang="pt-BR" dirty="0"/>
              <a:t>Inovação deve ser uma prioridade no ensino superior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pt-BR" i="1" dirty="0"/>
              <a:t>Não sei, me diga você</a:t>
            </a:r>
            <a:endParaRPr lang="pt-BR" dirty="0" smtClean="0"/>
          </a:p>
          <a:p>
            <a:r>
              <a:rPr lang="pt-BR" b="1" dirty="0">
                <a:solidFill>
                  <a:srgbClr val="FF0000"/>
                </a:solidFill>
              </a:rPr>
              <a:t>Unicamp se destaca no cenário de pesquisa e inovação</a:t>
            </a:r>
          </a:p>
          <a:p>
            <a:r>
              <a:rPr lang="pt-BR" dirty="0"/>
              <a:t>Grandes universidades públicas paulistas espelham cenários inovadores norte-americanos</a:t>
            </a:r>
          </a:p>
        </p:txBody>
      </p:sp>
    </p:spTree>
    <p:extLst>
      <p:ext uri="{BB962C8B-B14F-4D97-AF65-F5344CB8AC3E}">
        <p14:creationId xmlns:p14="http://schemas.microsoft.com/office/powerpoint/2010/main" val="21192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títulos jornalísticos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Especialistas em inovação ressaltam que esta não deve ser a prioridade das Universidades</a:t>
            </a:r>
          </a:p>
          <a:p>
            <a:r>
              <a:rPr lang="pt-BR" dirty="0"/>
              <a:t>Pesquisas com aplicações imediatas não devem ser foco das universidades, opina diretor científico da Fapesp</a:t>
            </a:r>
          </a:p>
          <a:p>
            <a:r>
              <a:rPr lang="pt-BR" dirty="0"/>
              <a:t>Inovação não deve prejudicar papel social das universidades, alertam pesquisadores</a:t>
            </a:r>
          </a:p>
          <a:p>
            <a:r>
              <a:rPr lang="pt-BR" dirty="0"/>
              <a:t>O papel primordial da universidade é gerar capital intelectual e não capital </a:t>
            </a:r>
            <a:r>
              <a:rPr lang="pt-BR" dirty="0" smtClean="0"/>
              <a:t>econômico[, quem no título ou no subtítulo]</a:t>
            </a:r>
            <a:endParaRPr lang="pt-BR" dirty="0"/>
          </a:p>
          <a:p>
            <a:r>
              <a:rPr lang="pt-BR" dirty="0"/>
              <a:t>Inovação não deve ser a principal função da </a:t>
            </a:r>
            <a:r>
              <a:rPr lang="pt-BR" dirty="0" smtClean="0"/>
              <a:t>universidade[, </a:t>
            </a:r>
            <a:r>
              <a:rPr lang="pt-BR" dirty="0"/>
              <a:t>quem]</a:t>
            </a:r>
          </a:p>
          <a:p>
            <a:r>
              <a:rPr lang="pt-BR" dirty="0"/>
              <a:t>Inovação atrelada ao desenvolvimento econômico põe em risco o principal papel das </a:t>
            </a:r>
            <a:r>
              <a:rPr lang="pt-BR" dirty="0" smtClean="0"/>
              <a:t>universidades</a:t>
            </a:r>
            <a:r>
              <a:rPr lang="pt-BR" dirty="0"/>
              <a:t> [, quem]</a:t>
            </a:r>
          </a:p>
          <a:p>
            <a:r>
              <a:rPr lang="pt-BR" dirty="0"/>
              <a:t>Universidades devem aliar boa formação a desenvolvimento econômico e social</a:t>
            </a:r>
          </a:p>
          <a:p>
            <a:r>
              <a:rPr lang="pt-BR" dirty="0"/>
              <a:t>Universidades latino-americanas produzem mais, mas ainda geram poucas patentes</a:t>
            </a:r>
          </a:p>
          <a:p>
            <a:r>
              <a:rPr lang="pt-BR" dirty="0"/>
              <a:t>Pesquisa na América Latina avança, mas número de patentes ainda patina</a:t>
            </a:r>
          </a:p>
        </p:txBody>
      </p:sp>
    </p:spTree>
    <p:extLst>
      <p:ext uri="{BB962C8B-B14F-4D97-AF65-F5344CB8AC3E}">
        <p14:creationId xmlns:p14="http://schemas.microsoft.com/office/powerpoint/2010/main" val="9736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tudo isso para repetir (última vez)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a Universidade é de fato a casa da ponderação, da busca da verdade, do debate, da investigação, do contraditório, da pesquisa sem compromissos castradores...</a:t>
            </a:r>
          </a:p>
          <a:p>
            <a:r>
              <a:rPr lang="pt-BR" dirty="0"/>
              <a:t>E SE a comunicação jornalística é mesmo a comunicação por excelência de fatos, análises, do “outro lado”, da fiscalização, da desconfiança em relação ao senso comum, da crítica...</a:t>
            </a:r>
          </a:p>
          <a:p>
            <a:r>
              <a:rPr lang="pt-BR" dirty="0"/>
              <a:t>Então a melhor propaganda de uma grande Universidade é jornalismo na veia. Os títulos, portanto, são um ótimo indício do nível da comunicação de uma universidade.</a:t>
            </a:r>
          </a:p>
          <a:p>
            <a:r>
              <a:rPr lang="pt-BR" b="1" dirty="0">
                <a:solidFill>
                  <a:srgbClr val="FF0000"/>
                </a:solidFill>
              </a:rPr>
              <a:t>E/ou da universidade em si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1808" y="646875"/>
            <a:ext cx="9144000" cy="1584261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Por que universidades e institutos de pesquisa devem investir em comunicação?</a:t>
            </a:r>
            <a:br>
              <a:rPr lang="pt-BR" sz="4000" b="1" dirty="0" smtClean="0"/>
            </a:br>
            <a:r>
              <a:rPr lang="pt-BR" sz="4000" b="1" dirty="0" smtClean="0"/>
              <a:t>4 motivos, por Carlos Orsi: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4528" y="2621280"/>
            <a:ext cx="11338560" cy="3340608"/>
          </a:xfrm>
        </p:spPr>
        <p:txBody>
          <a:bodyPr>
            <a:normAutofit/>
          </a:bodyPr>
          <a:lstStyle/>
          <a:p>
            <a:r>
              <a:rPr lang="pt-BR" dirty="0"/>
              <a:t>1. </a:t>
            </a:r>
            <a:r>
              <a:rPr lang="pt-BR" b="1" dirty="0">
                <a:solidFill>
                  <a:srgbClr val="FF0000"/>
                </a:solidFill>
              </a:rPr>
              <a:t>Visibilidade, interesse, apoio</a:t>
            </a:r>
            <a:r>
              <a:rPr lang="pt-BR" dirty="0"/>
              <a:t>. Existe uma disputa política por verbas, na qual a opinião pública tem um papel relevante – há a velha </a:t>
            </a:r>
            <a:r>
              <a:rPr lang="pt-BR" dirty="0" smtClean="0"/>
              <a:t>máxima de “sabedoria” de governantes cínicos </a:t>
            </a:r>
            <a:r>
              <a:rPr lang="pt-BR" dirty="0"/>
              <a:t>de que investir em saneamento é “enterrar viadutos”, </a:t>
            </a:r>
            <a:r>
              <a:rPr lang="pt-BR" dirty="0" smtClean="0"/>
              <a:t>isto é, </a:t>
            </a:r>
            <a:r>
              <a:rPr lang="pt-BR" dirty="0"/>
              <a:t>o povo não vê, logo não dá voto. A falta de visibilidade e de interesse do público prejudica a </a:t>
            </a:r>
            <a:r>
              <a:rPr lang="pt-BR" dirty="0" smtClean="0"/>
              <a:t>ciência, a pesquisa, a existência das universidades públicas </a:t>
            </a:r>
            <a:r>
              <a:rPr lang="pt-BR" dirty="0"/>
              <a:t>na disputa por fatias do orçamento.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2. </a:t>
            </a:r>
            <a:r>
              <a:rPr lang="pt-BR" b="1" dirty="0">
                <a:solidFill>
                  <a:srgbClr val="FF0000"/>
                </a:solidFill>
              </a:rPr>
              <a:t>Prestação de contas</a:t>
            </a:r>
            <a:r>
              <a:rPr lang="pt-BR" dirty="0"/>
              <a:t>. É a outra face </a:t>
            </a:r>
            <a:r>
              <a:rPr lang="pt-BR" dirty="0" smtClean="0"/>
              <a:t>da </a:t>
            </a:r>
            <a:r>
              <a:rPr lang="pt-BR" dirty="0"/>
              <a:t>visibilidade. Uma vez que </a:t>
            </a:r>
            <a:r>
              <a:rPr lang="pt-BR" dirty="0" smtClean="0"/>
              <a:t>dinheiro </a:t>
            </a:r>
            <a:r>
              <a:rPr lang="pt-BR" dirty="0"/>
              <a:t>público tenha sido gasto para fazer </a:t>
            </a:r>
            <a:r>
              <a:rPr lang="pt-BR" dirty="0" smtClean="0"/>
              <a:t>ciência e sustentar universidades públicas, </a:t>
            </a:r>
            <a:r>
              <a:rPr lang="pt-BR" dirty="0"/>
              <a:t>é dever </a:t>
            </a:r>
            <a:r>
              <a:rPr lang="pt-BR" dirty="0" smtClean="0"/>
              <a:t>das instituições prestar </a:t>
            </a:r>
            <a:r>
              <a:rPr lang="pt-BR" dirty="0"/>
              <a:t>contas ao contribuinte – e não só ao órgão de fomento – sobre o que foi feito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418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15" y="613323"/>
            <a:ext cx="6031512" cy="5814161"/>
          </a:xfrm>
        </p:spPr>
      </p:pic>
    </p:spTree>
    <p:extLst>
      <p:ext uri="{BB962C8B-B14F-4D97-AF65-F5344CB8AC3E}">
        <p14:creationId xmlns:p14="http://schemas.microsoft.com/office/powerpoint/2010/main" val="1635796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1808" y="646875"/>
            <a:ext cx="9144000" cy="1157541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Por quê?</a:t>
            </a:r>
            <a:br>
              <a:rPr lang="pt-BR" sz="4000" b="1" dirty="0" smtClean="0"/>
            </a:br>
            <a:r>
              <a:rPr lang="pt-BR" sz="4000" b="1" dirty="0" smtClean="0"/>
              <a:t>4 motivos: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4528" y="1804416"/>
            <a:ext cx="11338560" cy="449884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3. </a:t>
            </a:r>
            <a:r>
              <a:rPr lang="pt-BR" b="1" dirty="0" smtClean="0">
                <a:solidFill>
                  <a:srgbClr val="FF0000"/>
                </a:solidFill>
              </a:rPr>
              <a:t>Informação do debate democrático</a:t>
            </a:r>
            <a:r>
              <a:rPr lang="pt-BR" dirty="0" smtClean="0"/>
              <a:t>. Cada vez mais questões de intensa relevância pública, dos direitos dos homossexuais ao aquecimento global, exigem informação científica para que possam ser resolvidas de modo responsável. A ciência, as boas universidades, não têm a capacidade de ditar as decisões que a sociedade vai tomar sobre aborto, adoção por homossexuais ou matriz energética, mas é preciso que a sociedade tenha conhecimento dos fatos para decidir de modo consciente. E a produção de fatos, ou ao menos de hipóteses bem sustentadas, cabe à ciência, às boas universidades e às boas instituições de pesquisa.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4. </a:t>
            </a:r>
            <a:r>
              <a:rPr lang="pt-BR" b="1" dirty="0" smtClean="0">
                <a:solidFill>
                  <a:srgbClr val="FF0000"/>
                </a:solidFill>
              </a:rPr>
              <a:t>Para o bem da ciência</a:t>
            </a:r>
            <a:r>
              <a:rPr lang="pt-BR" dirty="0" smtClean="0"/>
              <a:t>. Comunicação de instituições públicas de ensino e pesquisa não é apenas um espaço de divulgação de trabalhos e ideias, mas de debate. O jornalismo é, para o bem ou para o mal, a grande janela da sociedade e, para citar um velho clichê, o melhor desinfetante é a luz do sol.</a:t>
            </a:r>
          </a:p>
        </p:txBody>
      </p:sp>
    </p:spTree>
    <p:extLst>
      <p:ext uri="{BB962C8B-B14F-4D97-AF65-F5344CB8AC3E}">
        <p14:creationId xmlns:p14="http://schemas.microsoft.com/office/powerpoint/2010/main" val="3619729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692696"/>
            <a:ext cx="8229600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Como fazer? (</a:t>
            </a:r>
            <a:r>
              <a:rPr lang="pt-BR" b="1" dirty="0" err="1" smtClean="0">
                <a:solidFill>
                  <a:schemeClr val="bg1"/>
                </a:solidFill>
              </a:rPr>
              <a:t>a.i</a:t>
            </a:r>
            <a:r>
              <a:rPr lang="pt-BR" b="1" dirty="0" smtClean="0">
                <a:solidFill>
                  <a:schemeClr val="bg1"/>
                </a:solidFill>
              </a:rPr>
              <a:t>.)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91544" y="2060848"/>
            <a:ext cx="8208912" cy="388843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pt-BR" dirty="0" smtClean="0"/>
              <a:t>Um </a:t>
            </a:r>
            <a:r>
              <a:rPr lang="pt-BR" dirty="0"/>
              <a:t>bom </a:t>
            </a:r>
            <a:r>
              <a:rPr lang="pt-BR" i="1" dirty="0" smtClean="0"/>
              <a:t>release, </a:t>
            </a:r>
            <a:r>
              <a:rPr lang="pt-BR" dirty="0" smtClean="0"/>
              <a:t>título noticioso, clareza nos contatos;</a:t>
            </a:r>
          </a:p>
          <a:p>
            <a:r>
              <a:rPr lang="pt-BR" dirty="0" smtClean="0"/>
              <a:t>Todo </a:t>
            </a:r>
            <a:r>
              <a:rPr lang="pt-BR" dirty="0"/>
              <a:t>bom repórter está atrás de exclusividade / “furo</a:t>
            </a:r>
            <a:r>
              <a:rPr lang="pt-BR" dirty="0" smtClean="0"/>
              <a:t>”.</a:t>
            </a:r>
            <a:br>
              <a:rPr lang="pt-BR" dirty="0" smtClean="0"/>
            </a:br>
            <a:r>
              <a:rPr lang="pt-BR" dirty="0" smtClean="0"/>
              <a:t>Então </a:t>
            </a:r>
            <a:r>
              <a:rPr lang="pt-BR" dirty="0"/>
              <a:t>só garanta exclusividade se você pode e vai </a:t>
            </a:r>
            <a:r>
              <a:rPr lang="pt-BR" dirty="0" smtClean="0"/>
              <a:t>cumprir;</a:t>
            </a:r>
          </a:p>
          <a:p>
            <a:r>
              <a:rPr lang="pt-BR" dirty="0" smtClean="0"/>
              <a:t>Dedique tempo. Tenha paciência;</a:t>
            </a:r>
          </a:p>
          <a:p>
            <a:r>
              <a:rPr lang="pt-BR" dirty="0" smtClean="0"/>
              <a:t>NÃO </a:t>
            </a:r>
            <a:r>
              <a:rPr lang="pt-BR" dirty="0"/>
              <a:t>EXIJA REVISAR A REPORTAGEM OU A ENTREVISTA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>Coloque-se </a:t>
            </a:r>
            <a:r>
              <a:rPr lang="pt-BR" dirty="0"/>
              <a:t>à disposição para checagens, é bem </a:t>
            </a:r>
            <a:r>
              <a:rPr lang="pt-BR" dirty="0" smtClean="0"/>
              <a:t>diferente;</a:t>
            </a:r>
            <a:endParaRPr lang="pt-BR" dirty="0"/>
          </a:p>
          <a:p>
            <a:r>
              <a:rPr lang="pt-BR" dirty="0" smtClean="0"/>
              <a:t>“Padrão ouro”: </a:t>
            </a:r>
            <a:r>
              <a:rPr lang="pt-BR" dirty="0"/>
              <a:t>disponibilize boas </a:t>
            </a:r>
            <a:r>
              <a:rPr lang="pt-BR" dirty="0" smtClean="0"/>
              <a:t>imagens</a:t>
            </a:r>
            <a:br>
              <a:rPr lang="pt-BR" dirty="0" smtClean="0"/>
            </a:br>
            <a:r>
              <a:rPr lang="pt-BR" dirty="0" smtClean="0"/>
              <a:t>e </a:t>
            </a:r>
            <a:r>
              <a:rPr lang="pt-BR" dirty="0"/>
              <a:t>esboços/esquemas para </a:t>
            </a:r>
            <a:r>
              <a:rPr lang="pt-BR" dirty="0" smtClean="0"/>
              <a:t>INFOGRAFIA;</a:t>
            </a:r>
            <a:endParaRPr lang="pt-BR" dirty="0"/>
          </a:p>
          <a:p>
            <a:r>
              <a:rPr lang="pt-BR" dirty="0" smtClean="0"/>
              <a:t>Se você gostaria apenas de ver uma análise sua publicada, “apenas” escreva </a:t>
            </a:r>
            <a:r>
              <a:rPr lang="pt-BR" dirty="0"/>
              <a:t>um texto redondo, com sugestão de </a:t>
            </a:r>
            <a:r>
              <a:rPr lang="pt-BR" dirty="0" smtClean="0"/>
              <a:t>título</a:t>
            </a:r>
            <a:br>
              <a:rPr lang="pt-BR" dirty="0" smtClean="0"/>
            </a:br>
            <a:r>
              <a:rPr lang="pt-BR" dirty="0" smtClean="0"/>
              <a:t>E </a:t>
            </a:r>
            <a:r>
              <a:rPr lang="pt-BR" dirty="0"/>
              <a:t>NO TAMANHO HABITUALMENTE </a:t>
            </a:r>
            <a:r>
              <a:rPr lang="pt-BR" dirty="0" smtClean="0"/>
              <a:t>PUBLICADO </a:t>
            </a:r>
            <a:r>
              <a:rPr lang="pt-BR" dirty="0"/>
              <a:t>pelo veículo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>Acompanhe </a:t>
            </a:r>
            <a:r>
              <a:rPr lang="pt-BR" dirty="0"/>
              <a:t>a publicação em que você deseja </a:t>
            </a:r>
            <a:r>
              <a:rPr lang="pt-BR" dirty="0" smtClean="0"/>
              <a:t>espaço;</a:t>
            </a:r>
            <a:endParaRPr lang="pt-BR" dirty="0"/>
          </a:p>
          <a:p>
            <a:r>
              <a:rPr lang="pt-BR" dirty="0"/>
              <a:t>PARA INFLUENCIAR NO LONGO PRAZO E CONTRIBUIR NA FORMAÇÃO DE UMA REDE DE </a:t>
            </a:r>
            <a:r>
              <a:rPr lang="pt-BR" dirty="0" smtClean="0"/>
              <a:t>FONTES: eventos </a:t>
            </a:r>
            <a:r>
              <a:rPr lang="pt-BR" dirty="0"/>
              <a:t>talhados </a:t>
            </a:r>
            <a:r>
              <a:rPr lang="pt-BR" dirty="0" smtClean="0"/>
              <a:t>sob medida para jornalistas.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68630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7568" y="620689"/>
            <a:ext cx="7772400" cy="1470025"/>
          </a:xfrm>
        </p:spPr>
        <p:txBody>
          <a:bodyPr/>
          <a:lstStyle/>
          <a:p>
            <a:r>
              <a:rPr lang="pt-BR" dirty="0" smtClean="0"/>
              <a:t>crises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83632" y="2132856"/>
            <a:ext cx="6400800" cy="352839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Abordagem genérica: incidente inesperado, fora de pauta, que força uma resposta institucional</a:t>
            </a:r>
            <a:br>
              <a:rPr lang="pt-BR" b="1" dirty="0" smtClean="0">
                <a:solidFill>
                  <a:srgbClr val="FF0000"/>
                </a:solidFill>
              </a:rPr>
            </a:br>
            <a:endParaRPr lang="pt-BR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Pensando na Universidade: desafio constante e sistemático à própria existência da Universidade Pública de Ensino e Pesquisa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23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3" y="548680"/>
            <a:ext cx="5488305" cy="5769102"/>
          </a:xfrm>
        </p:spPr>
      </p:pic>
    </p:spTree>
    <p:extLst>
      <p:ext uri="{BB962C8B-B14F-4D97-AF65-F5344CB8AC3E}">
        <p14:creationId xmlns:p14="http://schemas.microsoft.com/office/powerpoint/2010/main" val="687543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188641"/>
            <a:ext cx="5722239" cy="6545961"/>
          </a:xfrm>
        </p:spPr>
      </p:pic>
    </p:spTree>
    <p:extLst>
      <p:ext uri="{BB962C8B-B14F-4D97-AF65-F5344CB8AC3E}">
        <p14:creationId xmlns:p14="http://schemas.microsoft.com/office/powerpoint/2010/main" val="225311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</a:t>
            </a:r>
            <a:r>
              <a:rPr lang="pt-BR" dirty="0" smtClean="0"/>
              <a:t>aracterísticas óbvias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Rapidez que não comprometa o conteúdo</a:t>
            </a:r>
          </a:p>
          <a:p>
            <a:r>
              <a:rPr lang="pt-BR" dirty="0" smtClean="0"/>
              <a:t>Bom senso (e respeito)</a:t>
            </a:r>
          </a:p>
          <a:p>
            <a:r>
              <a:rPr lang="pt-BR" dirty="0" smtClean="0"/>
              <a:t>Não avançar sobre o que não se sabe</a:t>
            </a:r>
          </a:p>
          <a:p>
            <a:r>
              <a:rPr lang="pt-BR" dirty="0" smtClean="0"/>
              <a:t>Fidelidade à </a:t>
            </a:r>
            <a:r>
              <a:rPr lang="pt-BR" dirty="0" smtClean="0">
                <a:solidFill>
                  <a:srgbClr val="FF0000"/>
                </a:solidFill>
              </a:rPr>
              <a:t>verdade factual</a:t>
            </a:r>
          </a:p>
          <a:p>
            <a:r>
              <a:rPr lang="pt-BR" dirty="0" smtClean="0"/>
              <a:t>Assumir compromissos que podem e serão cumpridos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3053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frequentes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Comunicação não faz milagre</a:t>
            </a:r>
          </a:p>
          <a:p>
            <a:r>
              <a:rPr lang="pt-BR" dirty="0" smtClean="0"/>
              <a:t>Comunicação não é Direção</a:t>
            </a:r>
            <a:br>
              <a:rPr lang="pt-BR" dirty="0" smtClean="0"/>
            </a:br>
            <a:r>
              <a:rPr lang="pt-BR" i="1" dirty="0" smtClean="0"/>
              <a:t>(Mas pode ser que a comunicação induza/pressione/force decisão.</a:t>
            </a:r>
            <a:br>
              <a:rPr lang="pt-BR" i="1" dirty="0" smtClean="0"/>
            </a:br>
            <a:r>
              <a:rPr lang="pt-BR" i="1" dirty="0" smtClean="0"/>
              <a:t>P.ex.: papel do </a:t>
            </a:r>
            <a:r>
              <a:rPr lang="pt-BR" i="1" dirty="0" smtClean="0">
                <a:solidFill>
                  <a:srgbClr val="FF0000"/>
                </a:solidFill>
              </a:rPr>
              <a:t>Eustáquio Gomes</a:t>
            </a:r>
            <a:r>
              <a:rPr lang="pt-BR" i="1" dirty="0" smtClean="0"/>
              <a:t>.)</a:t>
            </a:r>
          </a:p>
          <a:p>
            <a:r>
              <a:rPr lang="pt-BR" dirty="0" smtClean="0"/>
              <a:t>Resposta imediata isolada. O problema deve ser pauta para debate jornalístico; não acaba na nota da AI, deve seguir em matérias de capas do </a:t>
            </a:r>
            <a:r>
              <a:rPr lang="pt-BR" i="1" dirty="0" smtClean="0"/>
              <a:t>JU</a:t>
            </a:r>
            <a:r>
              <a:rPr lang="pt-BR" dirty="0" smtClean="0"/>
              <a:t>, programas da RTU, fóruns etc.</a:t>
            </a:r>
            <a:br>
              <a:rPr lang="pt-BR" dirty="0" smtClean="0"/>
            </a:br>
            <a:r>
              <a:rPr lang="pt-BR" dirty="0" smtClean="0"/>
              <a:t>Mas a Comunicação terá de enfrentar os “dirigentes-deixa-quieto”.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3786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60652"/>
            <a:ext cx="6577584" cy="6292977"/>
          </a:xfrm>
        </p:spPr>
      </p:pic>
    </p:spTree>
    <p:extLst>
      <p:ext uri="{BB962C8B-B14F-4D97-AF65-F5344CB8AC3E}">
        <p14:creationId xmlns:p14="http://schemas.microsoft.com/office/powerpoint/2010/main" val="593643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80" y="764704"/>
            <a:ext cx="9021064" cy="5071872"/>
          </a:xfrm>
        </p:spPr>
      </p:pic>
    </p:spTree>
    <p:extLst>
      <p:ext uri="{BB962C8B-B14F-4D97-AF65-F5344CB8AC3E}">
        <p14:creationId xmlns:p14="http://schemas.microsoft.com/office/powerpoint/2010/main" val="2080695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620688"/>
            <a:ext cx="4783582" cy="5723382"/>
          </a:xfrm>
        </p:spPr>
      </p:pic>
    </p:spTree>
    <p:extLst>
      <p:ext uri="{BB962C8B-B14F-4D97-AF65-F5344CB8AC3E}">
        <p14:creationId xmlns:p14="http://schemas.microsoft.com/office/powerpoint/2010/main" val="108204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defesa do </a:t>
            </a:r>
            <a:r>
              <a:rPr lang="pt-BR" dirty="0" err="1" smtClean="0"/>
              <a:t>titulismo</a:t>
            </a:r>
            <a:r>
              <a:rPr lang="pt-BR" dirty="0" smtClean="0"/>
              <a:t> parte 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Uma ínfima minoria lê matéria inteira</a:t>
            </a:r>
            <a:br>
              <a:rPr lang="pt-BR" dirty="0"/>
            </a:br>
            <a:r>
              <a:rPr lang="pt-BR" dirty="0"/>
              <a:t>Um contingente microscópico entende a matéria que </a:t>
            </a:r>
            <a:r>
              <a:rPr lang="pt-BR" dirty="0" smtClean="0"/>
              <a:t>lê (interpretação de texto)</a:t>
            </a:r>
          </a:p>
          <a:p>
            <a:endParaRPr lang="pt-BR" dirty="0"/>
          </a:p>
          <a:p>
            <a:r>
              <a:rPr lang="pt-BR" dirty="0" smtClean="0"/>
              <a:t>A esmagadora maioria </a:t>
            </a:r>
            <a:r>
              <a:rPr lang="pt-BR" b="1" dirty="0" smtClean="0">
                <a:solidFill>
                  <a:srgbClr val="FF0000"/>
                </a:solidFill>
              </a:rPr>
              <a:t>só lê título</a:t>
            </a:r>
            <a:r>
              <a:rPr lang="pt-BR" dirty="0" smtClean="0"/>
              <a:t>,</a:t>
            </a:r>
            <a:br>
              <a:rPr lang="pt-BR" dirty="0" smtClean="0"/>
            </a:br>
            <a:r>
              <a:rPr lang="pt-BR" dirty="0" smtClean="0"/>
              <a:t>quando muito título e subtítulo (ou linha fina)</a:t>
            </a: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  <a:p>
            <a:r>
              <a:rPr lang="pt-BR" dirty="0" smtClean="0"/>
              <a:t>Imagine uma publicação inteira (jornal, site revista) com títulos na linha “[Instituição X ou Y] realiza debate sobre [qualquer coisa]”.</a:t>
            </a:r>
            <a:br>
              <a:rPr lang="pt-BR" dirty="0" smtClean="0"/>
            </a:br>
            <a:r>
              <a:rPr lang="pt-BR" b="1" dirty="0" smtClean="0">
                <a:solidFill>
                  <a:srgbClr val="FF0000"/>
                </a:solidFill>
              </a:rPr>
              <a:t>VOCÊ LERIA?</a:t>
            </a: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1143000"/>
          </a:xfrm>
        </p:spPr>
        <p:txBody>
          <a:bodyPr>
            <a:noAutofit/>
          </a:bodyPr>
          <a:lstStyle/>
          <a:p>
            <a:r>
              <a:rPr lang="pt-BR" sz="5400" dirty="0"/>
              <a:t>Respostas à altura</a:t>
            </a:r>
            <a:br>
              <a:rPr lang="pt-BR" sz="5400" dirty="0"/>
            </a:br>
            <a:r>
              <a:rPr lang="pt-BR" sz="5400" dirty="0"/>
              <a:t>para uma crise intencional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2204864"/>
            <a:ext cx="8229600" cy="4104456"/>
          </a:xfrm>
        </p:spPr>
        <p:txBody>
          <a:bodyPr>
            <a:noAutofit/>
          </a:bodyPr>
          <a:lstStyle/>
          <a:p>
            <a:r>
              <a:rPr lang="pt-BR" sz="4400" dirty="0"/>
              <a:t>A USP ampliou em </a:t>
            </a:r>
            <a:r>
              <a:rPr lang="pt-BR" sz="4400" dirty="0">
                <a:solidFill>
                  <a:srgbClr val="FF0000"/>
                </a:solidFill>
              </a:rPr>
              <a:t>88%</a:t>
            </a:r>
            <a:r>
              <a:rPr lang="pt-BR" sz="4400" dirty="0"/>
              <a:t> seus cursos e em </a:t>
            </a:r>
            <a:r>
              <a:rPr lang="pt-BR" sz="4400" dirty="0">
                <a:solidFill>
                  <a:srgbClr val="FF0000"/>
                </a:solidFill>
              </a:rPr>
              <a:t>77%</a:t>
            </a:r>
            <a:r>
              <a:rPr lang="pt-BR" sz="4400" dirty="0"/>
              <a:t> seu número de alunos mesmo tendo um aumento de docentes e funcionários de </a:t>
            </a:r>
            <a:r>
              <a:rPr lang="pt-BR" sz="4400" dirty="0">
                <a:solidFill>
                  <a:srgbClr val="FF0000"/>
                </a:solidFill>
              </a:rPr>
              <a:t>15%</a:t>
            </a:r>
            <a:r>
              <a:rPr lang="pt-BR" sz="4400" dirty="0"/>
              <a:t> e </a:t>
            </a:r>
            <a:r>
              <a:rPr lang="pt-BR" sz="4400" dirty="0">
                <a:solidFill>
                  <a:srgbClr val="FF0000"/>
                </a:solidFill>
              </a:rPr>
              <a:t>11%</a:t>
            </a:r>
            <a:r>
              <a:rPr lang="pt-BR" sz="4400" dirty="0"/>
              <a:t>,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1324082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Respostas à altura</a:t>
            </a:r>
            <a:br>
              <a:rPr lang="pt-BR" dirty="0" smtClean="0"/>
            </a:br>
            <a:r>
              <a:rPr lang="pt-BR" dirty="0" smtClean="0"/>
              <a:t>para uma crise intencional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i="1" dirty="0" smtClean="0"/>
              <a:t>Folha</a:t>
            </a:r>
            <a:r>
              <a:rPr lang="pt-BR" dirty="0" smtClean="0"/>
              <a:t> apresenta cálculos do quanto custaria uma mensalidade na USP, de forma a substituir integralmente o atual financiamento oriundo do ICMS: R$ 3,9 mil. De onde o jornal tirou tal conclusão eu não sei, mas sei que faltou explicar como 60% dos alunos de uma universidade em que 76% deles são de famílias com renda de até R$ 6.780 poderiam comprometer 57,5% da renda na mensalidade de apenas um único filho.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3600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Respostas à altura</a:t>
            </a:r>
            <a:br>
              <a:rPr lang="pt-BR" dirty="0" smtClean="0"/>
            </a:br>
            <a:r>
              <a:rPr lang="pt-BR" dirty="0" smtClean="0"/>
              <a:t>para uma crise intencional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772817"/>
            <a:ext cx="8229600" cy="435334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“Em sua essência, a pesquisa é uma atividade cara, de retorno seguro a longo prazo, mas incerto no horizonte imediato e, por isso mesmo, pouco atrativa para a iniciativa privada”. De tal forma que, em todo mundo, a pesquisa – e estamos falando aqui em valores infinitamente superiores ao da simples atividade didática – é financiada por fundos públicos, mesmo que possa ser também complementada por aportes privados. No Brasil, que ninguém se engane: as universidades particulares que fazem pesquisa – justamente aquelas confessionais que têm destaque nos rankings – recebem financiamento público das diferentes agências de fomento governamentais, tais como a Fapesp, </a:t>
            </a:r>
            <a:r>
              <a:rPr lang="pt-BR" dirty="0" err="1" smtClean="0"/>
              <a:t>Cnpq</a:t>
            </a:r>
            <a:r>
              <a:rPr lang="pt-BR" dirty="0" smtClean="0"/>
              <a:t>, Capes e Finep.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089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Respostas à altura</a:t>
            </a:r>
            <a:br>
              <a:rPr lang="pt-BR" dirty="0" smtClean="0"/>
            </a:br>
            <a:r>
              <a:rPr lang="pt-BR" dirty="0" smtClean="0"/>
              <a:t>para uma crise intencional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alimenta e faz viver o mercado é a busca pelo lucro. Pesquisas que lhe interessem serão, em última instância, aquelas que, a curto ou médio prazo (senão tornam-se desinteressantes financeiramente), avancem nesse caminho. A universidade pública, em compensação, tem por objetivo contribuir para o desenvolvimento do país e a melhoria social em geral, mesmo que em alguns casos isso possa passar muito longe da perspectiva do lucro privado. Ao contrário, é comum que se contraponha a ele.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474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defesa do </a:t>
            </a:r>
            <a:r>
              <a:rPr lang="pt-BR" dirty="0" err="1" smtClean="0"/>
              <a:t>titulismo</a:t>
            </a:r>
            <a:r>
              <a:rPr lang="pt-BR" dirty="0" smtClean="0"/>
              <a:t> parte 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O título é a peça mais </a:t>
            </a:r>
            <a:r>
              <a:rPr lang="pt-BR" sz="3600" dirty="0" smtClean="0"/>
              <a:t>importante</a:t>
            </a:r>
            <a:br>
              <a:rPr lang="pt-BR" sz="3600" dirty="0" smtClean="0"/>
            </a:br>
            <a:r>
              <a:rPr lang="pt-BR" sz="3600" dirty="0" smtClean="0"/>
              <a:t>da </a:t>
            </a:r>
            <a:r>
              <a:rPr lang="pt-BR" sz="3600" dirty="0"/>
              <a:t>matéria jornalística.</a:t>
            </a:r>
          </a:p>
          <a:p>
            <a:r>
              <a:rPr lang="pt-BR" sz="3600" dirty="0" smtClean="0"/>
              <a:t>Um </a:t>
            </a:r>
            <a:r>
              <a:rPr lang="pt-BR" sz="3600" dirty="0"/>
              <a:t>título ruim trai, derruba</a:t>
            </a:r>
            <a:r>
              <a:rPr lang="pt-BR" sz="3600" dirty="0" smtClean="0"/>
              <a:t>, sabota,</a:t>
            </a:r>
            <a:br>
              <a:rPr lang="pt-BR" sz="3600" dirty="0" smtClean="0"/>
            </a:br>
            <a:r>
              <a:rPr lang="pt-BR" sz="3600" dirty="0" smtClean="0"/>
              <a:t>torna </a:t>
            </a:r>
            <a:r>
              <a:rPr lang="pt-BR" sz="3600" dirty="0"/>
              <a:t>invisível </a:t>
            </a:r>
            <a:r>
              <a:rPr lang="pt-BR" sz="3600" dirty="0" smtClean="0"/>
              <a:t>matéria </a:t>
            </a:r>
            <a:r>
              <a:rPr lang="pt-BR" sz="3600" dirty="0"/>
              <a:t>boa.</a:t>
            </a:r>
          </a:p>
          <a:p>
            <a:r>
              <a:rPr lang="pt-BR" sz="3600" dirty="0"/>
              <a:t>Um título </a:t>
            </a:r>
            <a:r>
              <a:rPr lang="pt-BR" sz="3600" dirty="0" smtClean="0"/>
              <a:t>bom, forte, </a:t>
            </a:r>
            <a:r>
              <a:rPr lang="pt-BR" sz="3600" dirty="0"/>
              <a:t>mas não condizente com a matéria é fraude. Enganação muito comum, aliás.</a:t>
            </a:r>
          </a:p>
          <a:p>
            <a:r>
              <a:rPr lang="pt-BR" sz="3600" dirty="0"/>
              <a:t>E matéria da qual é impossível extrair um título é </a:t>
            </a:r>
            <a:r>
              <a:rPr lang="pt-BR" sz="3600" dirty="0" err="1" smtClean="0"/>
              <a:t>antimatéria</a:t>
            </a:r>
            <a:r>
              <a:rPr lang="pt-BR" sz="3600" dirty="0" smtClean="0"/>
              <a:t>. O certo seria jogar fora.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6652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defesa do </a:t>
            </a:r>
            <a:r>
              <a:rPr lang="pt-BR" dirty="0" err="1" smtClean="0"/>
              <a:t>titulismo</a:t>
            </a:r>
            <a:r>
              <a:rPr lang="pt-BR" dirty="0" smtClean="0"/>
              <a:t> parte III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Na comunicação de universidades </a:t>
            </a:r>
            <a:r>
              <a:rPr lang="pt-BR" sz="2400" dirty="0" smtClean="0"/>
              <a:t>é </a:t>
            </a:r>
            <a:r>
              <a:rPr lang="pt-BR" sz="2400" dirty="0"/>
              <a:t>corriqueiro o uso de títulos soníferos, burocráticos, vagos, vazios. Um registro enfadonho de uma reunião </a:t>
            </a:r>
            <a:r>
              <a:rPr lang="pt-BR" sz="2400" dirty="0" smtClean="0"/>
              <a:t>acadêmica</a:t>
            </a:r>
            <a:br>
              <a:rPr lang="pt-BR" sz="2400" dirty="0" smtClean="0"/>
            </a:br>
            <a:r>
              <a:rPr lang="pt-BR" sz="2400" dirty="0" smtClean="0"/>
              <a:t>na </a:t>
            </a:r>
            <a:r>
              <a:rPr lang="pt-BR" sz="2400" dirty="0"/>
              <a:t>qual, ao menos pelo que indica o título, não houve nenhuma IDEIA </a:t>
            </a:r>
            <a:r>
              <a:rPr lang="pt-BR" sz="2400" dirty="0" smtClean="0"/>
              <a:t>relevante.</a:t>
            </a:r>
            <a:endParaRPr lang="pt-BR" sz="2400" dirty="0"/>
          </a:p>
          <a:p>
            <a:r>
              <a:rPr lang="pt-BR" sz="2400" dirty="0"/>
              <a:t>Se a reunião acadêmica foi de fato um desastre, a culpa não é da comunicação! Acontece. Neste caso a solução é o “registro”. Um jeito acanhado de admitir que o jornalista foi lá, como mandaram, </a:t>
            </a:r>
            <a:r>
              <a:rPr lang="pt-BR" sz="2400" dirty="0" smtClean="0"/>
              <a:t>e </a:t>
            </a:r>
            <a:r>
              <a:rPr lang="pt-BR" sz="2400" dirty="0"/>
              <a:t>que uma certa quantidade de linhas será </a:t>
            </a:r>
            <a:r>
              <a:rPr lang="pt-BR" sz="2400" dirty="0" smtClean="0"/>
              <a:t>desovada </a:t>
            </a:r>
            <a:r>
              <a:rPr lang="pt-BR" sz="2400" dirty="0"/>
              <a:t>para não contrariar a vaidade da chefia.</a:t>
            </a:r>
          </a:p>
          <a:p>
            <a:r>
              <a:rPr lang="pt-BR" sz="2400" dirty="0"/>
              <a:t>Mas se houve ali algo que realmente honrou a missão da universidade – dados, análise, reflexão, a provocação de novos rumos de pesquisa, uma explicação sólida, séria, científica de um fenômeno – a comunicação daquele evento é relaxada, preguiçosa e </a:t>
            </a:r>
            <a:r>
              <a:rPr lang="pt-BR" sz="2400" dirty="0" err="1"/>
              <a:t>antijornalística</a:t>
            </a:r>
            <a:r>
              <a:rPr lang="pt-BR" sz="2400" dirty="0"/>
              <a:t> se envereda pelo caminho fácil do “Universidade realiza evento sobre [qualquer coisa</a:t>
            </a:r>
            <a:r>
              <a:rPr lang="pt-BR" sz="2400" dirty="0" smtClean="0"/>
              <a:t>]”.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986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defesa do </a:t>
            </a:r>
            <a:r>
              <a:rPr lang="pt-BR" dirty="0" err="1" smtClean="0"/>
              <a:t>titulismo</a:t>
            </a:r>
            <a:r>
              <a:rPr lang="pt-BR" dirty="0" smtClean="0"/>
              <a:t> parte IV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400" dirty="0"/>
              <a:t>A </a:t>
            </a:r>
            <a:r>
              <a:rPr lang="pt-BR" sz="4400" dirty="0" smtClean="0"/>
              <a:t>“Universidade </a:t>
            </a:r>
            <a:r>
              <a:rPr lang="pt-BR" sz="4400" dirty="0"/>
              <a:t>realizar um </a:t>
            </a:r>
            <a:r>
              <a:rPr lang="pt-BR" sz="4400" dirty="0" smtClean="0"/>
              <a:t>evento” só </a:t>
            </a:r>
            <a:r>
              <a:rPr lang="pt-BR" sz="4400" dirty="0"/>
              <a:t>é título se a Universidade lança um míssil nuclear; promove o encontro dos 4 Beatles, clonando os </a:t>
            </a:r>
            <a:r>
              <a:rPr lang="pt-BR" sz="4400" dirty="0" smtClean="0"/>
              <a:t>que </a:t>
            </a:r>
            <a:r>
              <a:rPr lang="pt-BR" sz="4400" dirty="0"/>
              <a:t>já morreram; distribui metralhadoras para </a:t>
            </a:r>
            <a:r>
              <a:rPr lang="pt-BR" sz="4400" dirty="0" smtClean="0"/>
              <a:t>calouros; debate o encerramento de suas atividades.</a:t>
            </a:r>
          </a:p>
        </p:txBody>
      </p:sp>
    </p:spTree>
    <p:extLst>
      <p:ext uri="{BB962C8B-B14F-4D97-AF65-F5344CB8AC3E}">
        <p14:creationId xmlns:p14="http://schemas.microsoft.com/office/powerpoint/2010/main" val="5020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0892" y="855785"/>
            <a:ext cx="9144000" cy="297070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Setores maduros</a:t>
            </a:r>
            <a:br>
              <a:rPr lang="pt-BR" b="1" dirty="0" smtClean="0"/>
            </a:br>
            <a:r>
              <a:rPr lang="pt-BR" b="1" dirty="0" smtClean="0"/>
              <a:t>resistem à inovação</a:t>
            </a:r>
            <a:br>
              <a:rPr lang="pt-BR" b="1" dirty="0" smtClean="0"/>
            </a:br>
            <a:r>
              <a:rPr lang="pt-BR" b="1" dirty="0" smtClean="0"/>
              <a:t>tanto no Brasil</a:t>
            </a:r>
            <a:br>
              <a:rPr lang="pt-BR" b="1" dirty="0" smtClean="0"/>
            </a:br>
            <a:r>
              <a:rPr lang="pt-BR" b="1" dirty="0" smtClean="0"/>
              <a:t>quanto nos EUA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0554" y="3988899"/>
            <a:ext cx="9144000" cy="1655762"/>
          </a:xfrm>
        </p:spPr>
        <p:txBody>
          <a:bodyPr/>
          <a:lstStyle/>
          <a:p>
            <a:r>
              <a:rPr lang="pt-BR" dirty="0" smtClean="0"/>
              <a:t>Energia, serviços de saúde, boa parte da indústria, construção civil, mineração, setor financeiro e administração pública detêm a maior fatia do PIB e impõem grandes desafios a transformações ‘</a:t>
            </a:r>
            <a:r>
              <a:rPr lang="pt-BR" dirty="0" err="1" smtClean="0"/>
              <a:t>disruptivas</a:t>
            </a:r>
            <a:r>
              <a:rPr lang="pt-BR" dirty="0" smtClean="0"/>
              <a:t>’, afirmam especialistas reunidos na Unicamp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75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título tipo Evento-na-Unicamp-debate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Fórum na Unicamp discute inovação no Brasil e EUA</a:t>
            </a:r>
          </a:p>
          <a:p>
            <a:r>
              <a:rPr lang="pt-BR" dirty="0"/>
              <a:t>Unicamp traz debates sobre inovação com especialistas internacionais</a:t>
            </a:r>
          </a:p>
          <a:p>
            <a:r>
              <a:rPr lang="pt-BR" dirty="0"/>
              <a:t>Inovação em setores maduros da economia é tema de Fórum na Unicamp</a:t>
            </a:r>
          </a:p>
          <a:p>
            <a:r>
              <a:rPr lang="pt-BR" dirty="0" smtClean="0"/>
              <a:t>Evento </a:t>
            </a:r>
            <a:r>
              <a:rPr lang="pt-BR" dirty="0"/>
              <a:t>na Unicamp debate o desafio de incluir inovação em mercados consolidados</a:t>
            </a:r>
          </a:p>
        </p:txBody>
      </p:sp>
    </p:spTree>
    <p:extLst>
      <p:ext uri="{BB962C8B-B14F-4D97-AF65-F5344CB8AC3E}">
        <p14:creationId xmlns:p14="http://schemas.microsoft.com/office/powerpoint/2010/main" val="15586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002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título tipo artigo acadêmico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61845"/>
            <a:ext cx="10515600" cy="3715117"/>
          </a:xfrm>
        </p:spPr>
        <p:txBody>
          <a:bodyPr/>
          <a:lstStyle/>
          <a:p>
            <a:r>
              <a:rPr lang="pt-BR" dirty="0"/>
              <a:t>Inovação em setores maduros</a:t>
            </a:r>
          </a:p>
          <a:p>
            <a:r>
              <a:rPr lang="pt-BR" dirty="0"/>
              <a:t>Inovação e tecnologia: o contexto do Brasil</a:t>
            </a:r>
          </a:p>
          <a:p>
            <a:r>
              <a:rPr lang="pt-BR" dirty="0"/>
              <a:t>Políticas de inovação em setores maduros</a:t>
            </a:r>
          </a:p>
          <a:p>
            <a:r>
              <a:rPr lang="pt-BR" dirty="0"/>
              <a:t>O desafio da inovação em setores maduros do Brasil e EUA</a:t>
            </a:r>
          </a:p>
        </p:txBody>
      </p:sp>
    </p:spTree>
    <p:extLst>
      <p:ext uri="{BB962C8B-B14F-4D97-AF65-F5344CB8AC3E}">
        <p14:creationId xmlns:p14="http://schemas.microsoft.com/office/powerpoint/2010/main" val="18444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1540</Words>
  <Application>Microsoft Office PowerPoint</Application>
  <PresentationFormat>Widescreen</PresentationFormat>
  <Paragraphs>116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Uma defesa do titulismo parte I</vt:lpstr>
      <vt:lpstr>Uma defesa do titulismo parte II</vt:lpstr>
      <vt:lpstr>Uma defesa do titulismo parte III</vt:lpstr>
      <vt:lpstr>Uma defesa do titulismo parte IV</vt:lpstr>
      <vt:lpstr>Setores maduros resistem à inovação tanto no Brasil quanto nos EUA</vt:lpstr>
      <vt:lpstr>título tipo Evento-na-Unicamp-debate</vt:lpstr>
      <vt:lpstr>título tipo artigo acadêmico</vt:lpstr>
      <vt:lpstr>título pergunta, título pode ser que sim, pode ser que não</vt:lpstr>
      <vt:lpstr>títulos jornalísticos (na forma) ainda que com ruídos de conteúdo</vt:lpstr>
      <vt:lpstr>risco de extrapolar</vt:lpstr>
      <vt:lpstr>Inovação não deve dominar discussão sobre universidade, defende diretor científico da Fapesp</vt:lpstr>
      <vt:lpstr>título tipo Evento-na-Unicamp-debate</vt:lpstr>
      <vt:lpstr>título tipo artigo acadêmico</vt:lpstr>
      <vt:lpstr>título pergunta, propaganda ou extrapolação</vt:lpstr>
      <vt:lpstr>títulos jornalísticos</vt:lpstr>
      <vt:lpstr>tudo isso para repetir (última vez)</vt:lpstr>
      <vt:lpstr>Por que universidades e institutos de pesquisa devem investir em comunicação? 4 motivos, por Carlos Orsi:</vt:lpstr>
      <vt:lpstr>Por quê? 4 motivos:</vt:lpstr>
      <vt:lpstr>Como fazer? (a.i.) </vt:lpstr>
      <vt:lpstr>crises</vt:lpstr>
      <vt:lpstr>Apresentação do PowerPoint</vt:lpstr>
      <vt:lpstr>Apresentação do PowerPoint</vt:lpstr>
      <vt:lpstr>características óbvias</vt:lpstr>
      <vt:lpstr>Problemas frequentes</vt:lpstr>
      <vt:lpstr>Apresentação do PowerPoint</vt:lpstr>
      <vt:lpstr>Apresentação do PowerPoint</vt:lpstr>
      <vt:lpstr>Apresentação do PowerPoint</vt:lpstr>
      <vt:lpstr>Respostas à altura para uma crise intencional</vt:lpstr>
      <vt:lpstr>Respostas à altura para uma crise intencional</vt:lpstr>
      <vt:lpstr>Respostas à altura para uma crise intencional</vt:lpstr>
      <vt:lpstr>Respostas à altura para uma crise intencional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Setores maduros resistem à inovação tanto no Brasil quanto nos EUA</dc:title>
  <dc:creator>Ricardo Muniz</dc:creator>
  <cp:lastModifiedBy>Ricardo Muniz</cp:lastModifiedBy>
  <cp:revision>46</cp:revision>
  <dcterms:created xsi:type="dcterms:W3CDTF">2016-10-31T12:34:07Z</dcterms:created>
  <dcterms:modified xsi:type="dcterms:W3CDTF">2017-09-25T13:02:18Z</dcterms:modified>
</cp:coreProperties>
</file>